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6939" y="94233"/>
            <a:ext cx="10358120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14456"/>
            <a:ext cx="10358120" cy="2044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1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70507" y="1988137"/>
            <a:ext cx="8650985" cy="38976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130" y="1215009"/>
            <a:ext cx="11208385" cy="144399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680085" marR="5080" indent="-668020">
              <a:lnSpc>
                <a:spcPts val="5290"/>
              </a:lnSpc>
              <a:spcBef>
                <a:spcPts val="760"/>
              </a:spcBef>
            </a:pPr>
            <a:r>
              <a:rPr sz="4900" spc="-5" dirty="0">
                <a:latin typeface="Calibri Light"/>
                <a:cs typeface="Calibri Light"/>
              </a:rPr>
              <a:t>Федеральная</a:t>
            </a:r>
            <a:r>
              <a:rPr sz="4900" spc="10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образовательная </a:t>
            </a:r>
            <a:r>
              <a:rPr sz="4900" spc="-10" dirty="0">
                <a:latin typeface="Calibri Light"/>
                <a:cs typeface="Calibri Light"/>
              </a:rPr>
              <a:t>программа </a:t>
            </a:r>
            <a:r>
              <a:rPr sz="4900" spc="-1090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дошкольного</a:t>
            </a:r>
            <a:r>
              <a:rPr sz="4900" spc="-15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образования</a:t>
            </a:r>
            <a:r>
              <a:rPr sz="4900" spc="20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(ФОП</a:t>
            </a:r>
            <a:r>
              <a:rPr sz="4900" spc="15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ДО):</a:t>
            </a:r>
            <a:endParaRPr sz="49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29764" y="2547061"/>
            <a:ext cx="8419465" cy="159004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2135505" marR="5080" indent="-2123440">
              <a:lnSpc>
                <a:spcPts val="5830"/>
              </a:lnSpc>
              <a:spcBef>
                <a:spcPts val="835"/>
              </a:spcBef>
            </a:pPr>
            <a:r>
              <a:rPr sz="5400" i="0" dirty="0">
                <a:latin typeface="Calibri Light"/>
                <a:cs typeface="Calibri Light"/>
              </a:rPr>
              <a:t>5</a:t>
            </a:r>
            <a:r>
              <a:rPr sz="5400" i="0" spc="-90" dirty="0">
                <a:latin typeface="Calibri Light"/>
                <a:cs typeface="Calibri Light"/>
              </a:rPr>
              <a:t> </a:t>
            </a:r>
            <a:r>
              <a:rPr sz="5400" i="0" spc="-45" dirty="0">
                <a:latin typeface="Calibri Light"/>
                <a:cs typeface="Calibri Light"/>
              </a:rPr>
              <a:t>новшеств</a:t>
            </a:r>
            <a:r>
              <a:rPr sz="5400" i="0" spc="-125" dirty="0">
                <a:latin typeface="Calibri Light"/>
                <a:cs typeface="Calibri Light"/>
              </a:rPr>
              <a:t> </a:t>
            </a:r>
            <a:r>
              <a:rPr sz="5400" i="0" spc="-35" dirty="0">
                <a:latin typeface="Calibri Light"/>
                <a:cs typeface="Calibri Light"/>
              </a:rPr>
              <a:t>нового</a:t>
            </a:r>
            <a:r>
              <a:rPr sz="5400" i="0" spc="-120" dirty="0">
                <a:latin typeface="Calibri Light"/>
                <a:cs typeface="Calibri Light"/>
              </a:rPr>
              <a:t> </a:t>
            </a:r>
            <a:r>
              <a:rPr sz="5400" i="0" spc="-50" dirty="0">
                <a:latin typeface="Calibri Light"/>
                <a:cs typeface="Calibri Light"/>
              </a:rPr>
              <a:t>2023-2024 </a:t>
            </a:r>
            <a:r>
              <a:rPr sz="5400" i="0" spc="-1205" dirty="0">
                <a:latin typeface="Calibri Light"/>
                <a:cs typeface="Calibri Light"/>
              </a:rPr>
              <a:t> </a:t>
            </a:r>
            <a:r>
              <a:rPr sz="5400" i="0" spc="-40" dirty="0">
                <a:latin typeface="Calibri Light"/>
                <a:cs typeface="Calibri Light"/>
              </a:rPr>
              <a:t>учебного</a:t>
            </a:r>
            <a:r>
              <a:rPr sz="5400" i="0" spc="-114" dirty="0">
                <a:latin typeface="Calibri Light"/>
                <a:cs typeface="Calibri Light"/>
              </a:rPr>
              <a:t> </a:t>
            </a:r>
            <a:r>
              <a:rPr sz="5400" i="0" spc="-30" dirty="0">
                <a:latin typeface="Calibri Light"/>
                <a:cs typeface="Calibri Light"/>
              </a:rPr>
              <a:t>года</a:t>
            </a:r>
            <a:endParaRPr sz="54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6727" y="4567428"/>
            <a:ext cx="6228587" cy="1953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14456"/>
            <a:ext cx="8848725" cy="204470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4400" i="0" spc="-35" dirty="0">
                <a:latin typeface="Calibri Light"/>
                <a:cs typeface="Calibri Light"/>
              </a:rPr>
              <a:t>Новшество</a:t>
            </a:r>
            <a:r>
              <a:rPr sz="4400" i="0" spc="-120" dirty="0">
                <a:latin typeface="Calibri Light"/>
                <a:cs typeface="Calibri Light"/>
              </a:rPr>
              <a:t> </a:t>
            </a:r>
            <a:r>
              <a:rPr sz="4400" i="0" spc="-20" dirty="0">
                <a:latin typeface="Calibri Light"/>
                <a:cs typeface="Calibri Light"/>
              </a:rPr>
              <a:t>1:</a:t>
            </a:r>
            <a:endParaRPr sz="4400">
              <a:latin typeface="Calibri Light"/>
              <a:cs typeface="Calibri Light"/>
            </a:endParaRPr>
          </a:p>
          <a:p>
            <a:pPr marL="2227580" marR="5080" indent="-699770">
              <a:lnSpc>
                <a:spcPct val="113100"/>
              </a:lnSpc>
              <a:spcBef>
                <a:spcPts val="65"/>
              </a:spcBef>
            </a:pP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Единая </a:t>
            </a:r>
            <a:r>
              <a:rPr sz="3600" b="1" i="0" spc="-15" dirty="0">
                <a:solidFill>
                  <a:srgbClr val="000000"/>
                </a:solidFill>
                <a:latin typeface="Calibri"/>
                <a:cs typeface="Calibri"/>
              </a:rPr>
              <a:t>образовательная 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программа </a:t>
            </a:r>
            <a:r>
              <a:rPr sz="3600" b="1" i="0" spc="-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для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 все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5" dirty="0">
                <a:solidFill>
                  <a:srgbClr val="000000"/>
                </a:solidFill>
                <a:latin typeface="Calibri"/>
                <a:cs typeface="Calibri"/>
              </a:rPr>
              <a:t>детских</a:t>
            </a:r>
            <a:r>
              <a:rPr sz="3600" b="1" i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садов</a:t>
            </a:r>
            <a:r>
              <a:rPr sz="3600" b="1" i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страны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00" y="2144267"/>
            <a:ext cx="7162800" cy="44759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162668"/>
            <a:ext cx="8968740" cy="140335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4400" i="0" spc="-35" dirty="0">
                <a:latin typeface="Calibri Light"/>
                <a:cs typeface="Calibri Light"/>
              </a:rPr>
              <a:t>Новшество</a:t>
            </a:r>
            <a:r>
              <a:rPr sz="4400" i="0" spc="-120" dirty="0">
                <a:latin typeface="Calibri Light"/>
                <a:cs typeface="Calibri Light"/>
              </a:rPr>
              <a:t> </a:t>
            </a:r>
            <a:r>
              <a:rPr sz="4400" i="0" spc="-20" dirty="0">
                <a:latin typeface="Calibri Light"/>
                <a:cs typeface="Calibri Light"/>
              </a:rPr>
              <a:t>2:</a:t>
            </a:r>
            <a:endParaRPr sz="4400">
              <a:latin typeface="Calibri Light"/>
              <a:cs typeface="Calibri Light"/>
            </a:endParaRPr>
          </a:p>
          <a:p>
            <a:pPr marL="1367790">
              <a:lnSpc>
                <a:spcPct val="100000"/>
              </a:lnSpc>
              <a:spcBef>
                <a:spcPts val="565"/>
              </a:spcBef>
            </a:pP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Реальная</a:t>
            </a:r>
            <a:r>
              <a:rPr sz="3600" b="1" i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преемственность 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со</a:t>
            </a:r>
            <a:r>
              <a:rPr sz="3600" b="1" i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25" dirty="0">
                <a:solidFill>
                  <a:srgbClr val="000000"/>
                </a:solidFill>
                <a:latin typeface="Calibri"/>
                <a:cs typeface="Calibri"/>
              </a:rPr>
              <a:t>школой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39" y="1740407"/>
            <a:ext cx="8808719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393" y="103406"/>
            <a:ext cx="11167745" cy="153606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497840">
              <a:lnSpc>
                <a:spcPct val="100000"/>
              </a:lnSpc>
              <a:spcBef>
                <a:spcPts val="1360"/>
              </a:spcBef>
            </a:pPr>
            <a:r>
              <a:rPr sz="4400" i="0" spc="-35" dirty="0">
                <a:latin typeface="Calibri Light"/>
                <a:cs typeface="Calibri Light"/>
              </a:rPr>
              <a:t>Новшество</a:t>
            </a:r>
            <a:r>
              <a:rPr sz="4400" i="0" spc="-120" dirty="0">
                <a:latin typeface="Calibri Light"/>
                <a:cs typeface="Calibri Light"/>
              </a:rPr>
              <a:t> </a:t>
            </a:r>
            <a:r>
              <a:rPr sz="4400" i="0" spc="-15" dirty="0">
                <a:latin typeface="Calibri Light"/>
                <a:cs typeface="Calibri Light"/>
              </a:rPr>
              <a:t>3:</a:t>
            </a:r>
            <a:endParaRPr sz="44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3600" b="1" i="0" spc="-30" dirty="0">
                <a:solidFill>
                  <a:srgbClr val="000000"/>
                </a:solidFill>
                <a:latin typeface="Calibri"/>
                <a:cs typeface="Calibri"/>
              </a:rPr>
              <a:t>Родители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dirty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sz="3600" b="1" i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соучастники</a:t>
            </a:r>
            <a:r>
              <a:rPr sz="3600" b="1" i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образовательной</a:t>
            </a:r>
            <a:r>
              <a:rPr sz="3600" b="1" i="0" spc="-15" dirty="0">
                <a:solidFill>
                  <a:srgbClr val="000000"/>
                </a:solidFill>
                <a:latin typeface="Calibri"/>
                <a:cs typeface="Calibri"/>
              </a:rPr>
              <a:t> деятельности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0864" y="1863851"/>
            <a:ext cx="7510272" cy="49941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213106"/>
            <a:ext cx="31140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>
                <a:solidFill>
                  <a:srgbClr val="FF0000"/>
                </a:solidFill>
                <a:latin typeface="Calibri Light"/>
                <a:cs typeface="Calibri Light"/>
              </a:rPr>
              <a:t>Новшество</a:t>
            </a:r>
            <a:r>
              <a:rPr sz="4400" spc="-150" dirty="0">
                <a:solidFill>
                  <a:srgbClr val="FF0000"/>
                </a:solidFill>
                <a:latin typeface="Calibri Light"/>
                <a:cs typeface="Calibri Light"/>
              </a:rPr>
              <a:t> </a:t>
            </a:r>
            <a:r>
              <a:rPr sz="4400" spc="-20" dirty="0">
                <a:solidFill>
                  <a:srgbClr val="FF0000"/>
                </a:solidFill>
                <a:latin typeface="Calibri Light"/>
                <a:cs typeface="Calibri Light"/>
              </a:rPr>
              <a:t>4: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6061" y="1028141"/>
            <a:ext cx="8519160" cy="10687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508000" marR="5080" indent="-495300">
              <a:lnSpc>
                <a:spcPts val="3890"/>
              </a:lnSpc>
              <a:spcBef>
                <a:spcPts val="590"/>
              </a:spcBef>
            </a:pPr>
            <a:r>
              <a:rPr sz="3600" b="1" spc="-5" dirty="0">
                <a:latin typeface="Calibri"/>
                <a:cs typeface="Calibri"/>
              </a:rPr>
              <a:t>Воспитание </a:t>
            </a:r>
            <a:r>
              <a:rPr sz="3600" b="1" dirty="0">
                <a:latin typeface="Calibri"/>
                <a:cs typeface="Calibri"/>
              </a:rPr>
              <a:t>и </a:t>
            </a:r>
            <a:r>
              <a:rPr sz="3600" b="1" spc="-5" dirty="0">
                <a:latin typeface="Calibri"/>
                <a:cs typeface="Calibri"/>
              </a:rPr>
              <a:t>обучение </a:t>
            </a:r>
            <a:r>
              <a:rPr sz="3600" b="1" spc="-10" dirty="0">
                <a:latin typeface="Calibri"/>
                <a:cs typeface="Calibri"/>
              </a:rPr>
              <a:t>ребенка </a:t>
            </a:r>
            <a:r>
              <a:rPr sz="3600" b="1" spc="-5" dirty="0">
                <a:latin typeface="Calibri"/>
                <a:cs typeface="Calibri"/>
              </a:rPr>
              <a:t>на основе </a:t>
            </a:r>
            <a:r>
              <a:rPr sz="3600" b="1" spc="-80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традиционных</a:t>
            </a:r>
            <a:r>
              <a:rPr sz="3600" b="1" spc="-4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Российских</a:t>
            </a:r>
            <a:r>
              <a:rPr sz="3600" b="1" spc="-2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ценностей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9983" y="2180842"/>
            <a:ext cx="6352032" cy="46588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94233"/>
            <a:ext cx="31140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>
                <a:solidFill>
                  <a:srgbClr val="FF0000"/>
                </a:solidFill>
                <a:latin typeface="Calibri Light"/>
                <a:cs typeface="Calibri Light"/>
              </a:rPr>
              <a:t>Новшество</a:t>
            </a:r>
            <a:r>
              <a:rPr sz="4400" spc="-150" dirty="0">
                <a:solidFill>
                  <a:srgbClr val="FF0000"/>
                </a:solidFill>
                <a:latin typeface="Calibri Light"/>
                <a:cs typeface="Calibri Light"/>
              </a:rPr>
              <a:t> </a:t>
            </a:r>
            <a:r>
              <a:rPr sz="4400" spc="-20" dirty="0">
                <a:solidFill>
                  <a:srgbClr val="FF0000"/>
                </a:solidFill>
                <a:latin typeface="Calibri Light"/>
                <a:cs typeface="Calibri Light"/>
              </a:rPr>
              <a:t>5: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65601" y="945845"/>
            <a:ext cx="47771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ФОП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spc="-45" dirty="0">
                <a:latin typeface="Calibri"/>
                <a:cs typeface="Calibri"/>
              </a:rPr>
              <a:t>ДО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spc="-5" dirty="0">
                <a:latin typeface="Calibri"/>
                <a:cs typeface="Calibri"/>
              </a:rPr>
              <a:t>–</a:t>
            </a:r>
            <a:r>
              <a:rPr sz="4000" b="1" spc="-20" dirty="0">
                <a:latin typeface="Calibri"/>
                <a:cs typeface="Calibri"/>
              </a:rPr>
              <a:t> это </a:t>
            </a:r>
            <a:r>
              <a:rPr sz="4000" b="1" spc="-30" dirty="0">
                <a:latin typeface="Calibri"/>
                <a:cs typeface="Calibri"/>
              </a:rPr>
              <a:t>ЗАКОН!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4960" y="1668778"/>
            <a:ext cx="9022080" cy="50977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77444"/>
            <a:ext cx="28632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0000"/>
                </a:solidFill>
              </a:rPr>
              <a:t>Ре</a:t>
            </a:r>
            <a:r>
              <a:rPr sz="4400" spc="-60" dirty="0">
                <a:solidFill>
                  <a:srgbClr val="000000"/>
                </a:solidFill>
              </a:rPr>
              <a:t>ф</a:t>
            </a:r>
            <a:r>
              <a:rPr sz="4400" spc="-50" dirty="0">
                <a:solidFill>
                  <a:srgbClr val="000000"/>
                </a:solidFill>
              </a:rPr>
              <a:t>л</a:t>
            </a:r>
            <a:r>
              <a:rPr sz="4400" spc="-40" dirty="0">
                <a:solidFill>
                  <a:srgbClr val="000000"/>
                </a:solidFill>
              </a:rPr>
              <a:t>ек</a:t>
            </a:r>
            <a:r>
              <a:rPr sz="4400" spc="-30" dirty="0">
                <a:solidFill>
                  <a:srgbClr val="000000"/>
                </a:solidFill>
              </a:rPr>
              <a:t>с</a:t>
            </a:r>
            <a:r>
              <a:rPr sz="4400" spc="-50" dirty="0">
                <a:solidFill>
                  <a:srgbClr val="000000"/>
                </a:solidFill>
              </a:rPr>
              <a:t>и</a:t>
            </a:r>
            <a:r>
              <a:rPr sz="4400" spc="-35" dirty="0">
                <a:solidFill>
                  <a:srgbClr val="000000"/>
                </a:solidFill>
              </a:rPr>
              <a:t>я</a:t>
            </a:r>
            <a:r>
              <a:rPr sz="4400" dirty="0">
                <a:solidFill>
                  <a:srgbClr val="000000"/>
                </a:solidFill>
              </a:rPr>
              <a:t>…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6376" y="1243583"/>
            <a:ext cx="7699248" cy="56144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7937" rIns="0" bIns="0" rtlCol="0">
            <a:spAutoFit/>
          </a:bodyPr>
          <a:lstStyle/>
          <a:p>
            <a:pPr marL="2645410" marR="5080" indent="-1500505">
              <a:lnSpc>
                <a:spcPts val="3890"/>
              </a:lnSpc>
              <a:spcBef>
                <a:spcPts val="590"/>
              </a:spcBef>
            </a:pPr>
            <a:r>
              <a:rPr sz="3600" i="0" spc="-30" dirty="0">
                <a:latin typeface="Calibri Light"/>
                <a:cs typeface="Calibri Light"/>
              </a:rPr>
              <a:t>Федеральная</a:t>
            </a:r>
            <a:r>
              <a:rPr sz="3600" i="0" spc="-120" dirty="0">
                <a:latin typeface="Calibri Light"/>
                <a:cs typeface="Calibri Light"/>
              </a:rPr>
              <a:t> </a:t>
            </a:r>
            <a:r>
              <a:rPr sz="3600" i="0" spc="-30" dirty="0">
                <a:latin typeface="Calibri Light"/>
                <a:cs typeface="Calibri Light"/>
              </a:rPr>
              <a:t>образовательная</a:t>
            </a:r>
            <a:r>
              <a:rPr sz="3600" i="0" spc="-114" dirty="0">
                <a:latin typeface="Calibri Light"/>
                <a:cs typeface="Calibri Light"/>
              </a:rPr>
              <a:t> </a:t>
            </a:r>
            <a:r>
              <a:rPr sz="3600" i="0" spc="-35" dirty="0">
                <a:latin typeface="Calibri Light"/>
                <a:cs typeface="Calibri Light"/>
              </a:rPr>
              <a:t>программа </a:t>
            </a:r>
            <a:r>
              <a:rPr sz="3600" i="0" spc="-800" dirty="0">
                <a:latin typeface="Calibri Light"/>
                <a:cs typeface="Calibri Light"/>
              </a:rPr>
              <a:t> </a:t>
            </a:r>
            <a:r>
              <a:rPr sz="3600" i="0" spc="-35" dirty="0">
                <a:latin typeface="Calibri Light"/>
                <a:cs typeface="Calibri Light"/>
              </a:rPr>
              <a:t>дошкольного</a:t>
            </a:r>
            <a:r>
              <a:rPr sz="3600" i="0" spc="-95" dirty="0">
                <a:latin typeface="Calibri Light"/>
                <a:cs typeface="Calibri Light"/>
              </a:rPr>
              <a:t> </a:t>
            </a:r>
            <a:r>
              <a:rPr sz="3600" i="0" spc="-35" dirty="0">
                <a:latin typeface="Calibri Light"/>
                <a:cs typeface="Calibri Light"/>
              </a:rPr>
              <a:t>образования</a:t>
            </a:r>
            <a:endParaRPr sz="36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7556" y="1406404"/>
            <a:ext cx="10603865" cy="155511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1065"/>
              </a:spcBef>
            </a:pPr>
            <a:r>
              <a:rPr sz="1900" b="1" spc="-15" dirty="0">
                <a:solidFill>
                  <a:srgbClr val="6F2F9F"/>
                </a:solidFill>
                <a:latin typeface="Calibri"/>
                <a:cs typeface="Calibri"/>
              </a:rPr>
              <a:t>Обязательный</a:t>
            </a:r>
            <a:r>
              <a:rPr sz="1900" b="1" spc="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для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всех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детских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садов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документ</a:t>
            </a:r>
            <a:r>
              <a:rPr sz="19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–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приказ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Минпросвещения</a:t>
            </a:r>
            <a:r>
              <a:rPr sz="1900" b="1" spc="7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от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 25.11.2022</a:t>
            </a:r>
            <a:r>
              <a:rPr sz="1900" b="1" spc="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№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1028</a:t>
            </a:r>
            <a:endParaRPr sz="1900">
              <a:latin typeface="Calibri"/>
              <a:cs typeface="Calibri"/>
            </a:endParaRPr>
          </a:p>
          <a:p>
            <a:pPr marL="418465" marR="234315" indent="-418465">
              <a:lnSpc>
                <a:spcPct val="100000"/>
              </a:lnSpc>
              <a:spcBef>
                <a:spcPts val="960"/>
              </a:spcBef>
              <a:buChar char="•"/>
              <a:tabLst>
                <a:tab pos="418465" algn="l"/>
              </a:tabLst>
            </a:pPr>
            <a:r>
              <a:rPr sz="1900" b="1" spc="-15" dirty="0">
                <a:solidFill>
                  <a:srgbClr val="6F2F9F"/>
                </a:solidFill>
                <a:latin typeface="Calibri"/>
                <a:cs typeface="Calibri"/>
              </a:rPr>
              <a:t>Определяет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единые</a:t>
            </a:r>
            <a:r>
              <a:rPr sz="19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для</a:t>
            </a:r>
            <a:r>
              <a:rPr sz="19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всей</a:t>
            </a:r>
            <a:r>
              <a:rPr sz="19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страны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базовые</a:t>
            </a:r>
            <a:r>
              <a:rPr sz="19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объем,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5" dirty="0">
                <a:solidFill>
                  <a:srgbClr val="6F2F9F"/>
                </a:solidFill>
                <a:latin typeface="Calibri"/>
                <a:cs typeface="Calibri"/>
              </a:rPr>
              <a:t>содержание</a:t>
            </a:r>
            <a:r>
              <a:rPr sz="1900" b="1" spc="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и</a:t>
            </a:r>
            <a:r>
              <a:rPr sz="19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планируемые</a:t>
            </a:r>
            <a:r>
              <a:rPr sz="1900" b="1" spc="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20" dirty="0">
                <a:solidFill>
                  <a:srgbClr val="6F2F9F"/>
                </a:solidFill>
                <a:latin typeface="Calibri"/>
                <a:cs typeface="Calibri"/>
              </a:rPr>
              <a:t>результаты </a:t>
            </a:r>
            <a:r>
              <a:rPr sz="1900" b="1" spc="-4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5" dirty="0">
                <a:solidFill>
                  <a:srgbClr val="6F2F9F"/>
                </a:solidFill>
                <a:latin typeface="Calibri"/>
                <a:cs typeface="Calibri"/>
              </a:rPr>
              <a:t>дошкольного</a:t>
            </a:r>
            <a:r>
              <a:rPr sz="19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образования;</a:t>
            </a:r>
            <a:endParaRPr sz="1900">
              <a:latin typeface="Calibri"/>
              <a:cs typeface="Calibri"/>
            </a:endParaRPr>
          </a:p>
          <a:p>
            <a:pPr marL="187325" indent="-175260">
              <a:lnSpc>
                <a:spcPct val="100000"/>
              </a:lnSpc>
              <a:spcBef>
                <a:spcPts val="994"/>
              </a:spcBef>
              <a:buChar char="•"/>
              <a:tabLst>
                <a:tab pos="187960" algn="l"/>
              </a:tabLst>
            </a:pP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Предусматривает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интеграцию</a:t>
            </a:r>
            <a:r>
              <a:rPr sz="19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обучения</a:t>
            </a:r>
            <a:r>
              <a:rPr sz="1900" b="1" spc="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и</a:t>
            </a:r>
            <a:r>
              <a:rPr sz="19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воспитания</a:t>
            </a:r>
            <a:r>
              <a:rPr sz="1900" b="1" spc="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детей</a:t>
            </a:r>
            <a:r>
              <a:rPr sz="19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в</a:t>
            </a:r>
            <a:r>
              <a:rPr sz="19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едином</a:t>
            </a:r>
            <a:r>
              <a:rPr sz="19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образовательном</a:t>
            </a:r>
            <a:r>
              <a:rPr sz="1900" b="1" spc="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процессе</a:t>
            </a:r>
            <a:r>
              <a:rPr sz="1900" spc="-1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0282" y="3174619"/>
            <a:ext cx="3276600" cy="9588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Заменяет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ПООП 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ДО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(примерную </a:t>
            </a:r>
            <a:r>
              <a:rPr sz="1800" b="1" spc="-3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основную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образовательную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программу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дошкольного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30"/>
              </a:lnSpc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образования)</a:t>
            </a:r>
            <a:r>
              <a:rPr sz="18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образования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79540" y="3252978"/>
            <a:ext cx="4246245" cy="958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1945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Не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отменяет</a:t>
            </a:r>
            <a:r>
              <a:rPr sz="1800" b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ОП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(образовательную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730"/>
              </a:lnSpc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программу)</a:t>
            </a:r>
            <a:r>
              <a:rPr sz="18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детского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сада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и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ФГОЧС 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ДО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ct val="80000"/>
              </a:lnSpc>
              <a:spcBef>
                <a:spcPts val="215"/>
              </a:spcBef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(федеральный</a:t>
            </a:r>
            <a:r>
              <a:rPr sz="18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образовательный</a:t>
            </a:r>
            <a:r>
              <a:rPr sz="18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стандарт </a:t>
            </a:r>
            <a:r>
              <a:rPr sz="1800" b="1" spc="-3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дошкольного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образования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08429" y="4285563"/>
            <a:ext cx="7693025" cy="793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17930" marR="5080" indent="-1205865">
              <a:lnSpc>
                <a:spcPts val="2690"/>
              </a:lnSpc>
              <a:spcBef>
                <a:spcPts val="745"/>
              </a:spcBef>
            </a:pP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ФОП</a:t>
            </a:r>
            <a:r>
              <a:rPr sz="28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 +</a:t>
            </a:r>
            <a:r>
              <a:rPr sz="28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2800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=</a:t>
            </a:r>
            <a:r>
              <a:rPr sz="28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основа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для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C00000"/>
                </a:solidFill>
                <a:latin typeface="Calibri"/>
                <a:cs typeface="Calibri"/>
              </a:rPr>
              <a:t>образовательной </a:t>
            </a:r>
            <a:r>
              <a:rPr sz="2800" spc="-6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программы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C00000"/>
                </a:solidFill>
                <a:latin typeface="Calibri"/>
                <a:cs typeface="Calibri"/>
              </a:rPr>
              <a:t>каждого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C00000"/>
                </a:solidFill>
                <a:latin typeface="Calibri"/>
                <a:cs typeface="Calibri"/>
              </a:rPr>
              <a:t>детского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 сада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2875" y="5345683"/>
            <a:ext cx="9996805" cy="88582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170555">
              <a:lnSpc>
                <a:spcPct val="100000"/>
              </a:lnSpc>
              <a:spcBef>
                <a:spcPts val="555"/>
              </a:spcBef>
            </a:pP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Образовательная</a:t>
            </a:r>
            <a:r>
              <a:rPr sz="1500" b="1" spc="-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программа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детского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сада</a:t>
            </a:r>
            <a:endParaRPr sz="1500">
              <a:latin typeface="Calibri"/>
              <a:cs typeface="Calibri"/>
            </a:endParaRPr>
          </a:p>
          <a:p>
            <a:pPr marL="12700" marR="5080" indent="292100">
              <a:lnSpc>
                <a:spcPct val="125299"/>
              </a:lnSpc>
              <a:spcBef>
                <a:spcPts val="5"/>
              </a:spcBef>
            </a:pP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Обязательная</a:t>
            </a:r>
            <a:r>
              <a:rPr sz="1500" b="1" spc="-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часть</a:t>
            </a:r>
            <a:r>
              <a:rPr sz="15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–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60</a:t>
            </a:r>
            <a:r>
              <a:rPr sz="15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процентов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от</a:t>
            </a:r>
            <a:r>
              <a:rPr sz="15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общего</a:t>
            </a:r>
            <a:r>
              <a:rPr sz="15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объема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программы.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Здесь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детский</a:t>
            </a:r>
            <a:r>
              <a:rPr sz="1500" b="1" spc="-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сад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делает</a:t>
            </a:r>
            <a:r>
              <a:rPr sz="1500" b="1" spc="-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ссылку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на ФОП</a:t>
            </a:r>
            <a:r>
              <a:rPr sz="15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6F2F9F"/>
                </a:solidFill>
                <a:latin typeface="Calibri"/>
                <a:cs typeface="Calibri"/>
              </a:rPr>
              <a:t>ДО. </a:t>
            </a:r>
            <a:r>
              <a:rPr sz="1500" b="1" spc="-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Часть,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которую</a:t>
            </a:r>
            <a:r>
              <a:rPr sz="15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формируют</a:t>
            </a:r>
            <a:r>
              <a:rPr sz="15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участники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 образовательных</a:t>
            </a:r>
            <a:r>
              <a:rPr sz="1500" b="1" spc="-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отношений,</a:t>
            </a:r>
            <a:r>
              <a:rPr sz="15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–</a:t>
            </a:r>
            <a:r>
              <a:rPr sz="15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40</a:t>
            </a:r>
            <a:r>
              <a:rPr sz="15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процентов.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Ее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 детский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сад разрабатывает</a:t>
            </a:r>
            <a:r>
              <a:rPr sz="1500" b="1" spc="-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сам.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9204" rIns="0" bIns="0" rtlCol="0">
            <a:spAutoFit/>
          </a:bodyPr>
          <a:lstStyle/>
          <a:p>
            <a:pPr marL="2628900" marR="5080" indent="-1958975">
              <a:lnSpc>
                <a:spcPts val="4320"/>
              </a:lnSpc>
              <a:spcBef>
                <a:spcPts val="640"/>
              </a:spcBef>
            </a:pPr>
            <a:r>
              <a:rPr spc="-40" dirty="0"/>
              <a:t>Вопросы </a:t>
            </a:r>
            <a:r>
              <a:rPr spc="-35" dirty="0"/>
              <a:t>по </a:t>
            </a:r>
            <a:r>
              <a:rPr spc="-45" dirty="0"/>
              <a:t>содержанию </a:t>
            </a:r>
            <a:r>
              <a:rPr spc="-40" dirty="0"/>
              <a:t>образовательной </a:t>
            </a:r>
            <a:r>
              <a:rPr spc="-35" dirty="0"/>
              <a:t> </a:t>
            </a:r>
            <a:r>
              <a:rPr spc="-40" dirty="0"/>
              <a:t>работы</a:t>
            </a:r>
            <a:r>
              <a:rPr spc="-70" dirty="0"/>
              <a:t> </a:t>
            </a:r>
            <a:r>
              <a:rPr spc="-30" dirty="0"/>
              <a:t>в</a:t>
            </a:r>
            <a:r>
              <a:rPr spc="-25" dirty="0"/>
              <a:t> </a:t>
            </a:r>
            <a:r>
              <a:rPr spc="-45" dirty="0"/>
              <a:t>детском</a:t>
            </a:r>
            <a:r>
              <a:rPr spc="-55" dirty="0"/>
              <a:t> </a:t>
            </a:r>
            <a:r>
              <a:rPr spc="-30" dirty="0"/>
              <a:t>саду:</a:t>
            </a:r>
            <a:r>
              <a:rPr dirty="0"/>
              <a:t>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770507" y="1988137"/>
            <a:ext cx="8650985" cy="3811941"/>
          </a:xfrm>
          <a:prstGeom prst="rect">
            <a:avLst/>
          </a:prstGeom>
        </p:spPr>
        <p:txBody>
          <a:bodyPr vert="horz" wrap="square" lIns="0" tIns="37655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965"/>
              </a:spcBef>
            </a:pPr>
            <a:r>
              <a:rPr spc="-5" dirty="0" smtClean="0"/>
              <a:t>8-9</a:t>
            </a:r>
            <a:r>
              <a:rPr lang="ru-RU" spc="-5" dirty="0" smtClean="0"/>
              <a:t>65-585-68-45</a:t>
            </a:r>
            <a:endParaRPr spc="-5" dirty="0"/>
          </a:p>
          <a:p>
            <a:pPr marL="1905" algn="ctr">
              <a:lnSpc>
                <a:spcPts val="3215"/>
              </a:lnSpc>
              <a:spcBef>
                <a:spcPts val="1000"/>
              </a:spcBef>
            </a:pPr>
            <a:r>
              <a:rPr lang="ru-RU" sz="2800" spc="-35" dirty="0" smtClean="0"/>
              <a:t>Буланова Гузель </a:t>
            </a:r>
            <a:r>
              <a:rPr lang="ru-RU" sz="2800" spc="-35" smtClean="0"/>
              <a:t>Ибрагимовна</a:t>
            </a:r>
            <a:r>
              <a:rPr sz="2800" spc="-10" smtClean="0"/>
              <a:t>,</a:t>
            </a:r>
            <a:r>
              <a:rPr sz="2800" spc="20" smtClean="0"/>
              <a:t> </a:t>
            </a:r>
            <a:r>
              <a:rPr sz="2800" spc="-10" dirty="0"/>
              <a:t>заведующий</a:t>
            </a:r>
            <a:endParaRPr sz="2800" dirty="0"/>
          </a:p>
          <a:p>
            <a:pPr marL="1905" algn="ctr"/>
            <a:r>
              <a:rPr lang="ru-RU" spc="-5" dirty="0" smtClean="0"/>
              <a:t>522</a:t>
            </a:r>
            <a:r>
              <a:rPr spc="-5" dirty="0" smtClean="0"/>
              <a:t>-</a:t>
            </a:r>
            <a:r>
              <a:rPr lang="ru-RU" spc="-5" dirty="0" smtClean="0"/>
              <a:t>99</a:t>
            </a:r>
            <a:r>
              <a:rPr lang="ru-RU" spc="-5" dirty="0" smtClean="0"/>
              <a:t>-21</a:t>
            </a:r>
          </a:p>
          <a:p>
            <a:pPr marL="1905" algn="ctr"/>
            <a:r>
              <a:rPr lang="ru-RU" sz="2800" spc="-5" dirty="0" smtClean="0"/>
              <a:t>Галимуллина Зиля </a:t>
            </a:r>
            <a:r>
              <a:rPr lang="ru-RU" sz="2800" spc="-5" dirty="0" err="1" smtClean="0"/>
              <a:t>Фанилевна</a:t>
            </a:r>
            <a:r>
              <a:rPr lang="ru-RU" sz="2800" spc="-5" dirty="0" smtClean="0"/>
              <a:t>, старший воспитатель</a:t>
            </a:r>
            <a:endParaRPr sz="2800" spc="-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217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Office Theme</vt:lpstr>
      <vt:lpstr>5 новшеств нового 2023-2024  учебного года</vt:lpstr>
      <vt:lpstr>Новшество 1: Единая образовательная программа  для все детских садов страны</vt:lpstr>
      <vt:lpstr>Новшество 2: Реальная преемственность со школой</vt:lpstr>
      <vt:lpstr>Новшество 3: Родители – соучастники образовательной деятельности</vt:lpstr>
      <vt:lpstr>Презентация PowerPoint</vt:lpstr>
      <vt:lpstr>Презентация PowerPoint</vt:lpstr>
      <vt:lpstr>Рефлексия…</vt:lpstr>
      <vt:lpstr>Федеральная образовательная программа  дошкольного образования</vt:lpstr>
      <vt:lpstr>Вопросы по содержанию образовательной  работы в детском саду: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Федеральная образовательная программа дошкольного образования: 5 новшеств нового учебного года</dc:title>
  <dc:creator>Admin</dc:creator>
  <cp:lastModifiedBy>User</cp:lastModifiedBy>
  <cp:revision>3</cp:revision>
  <dcterms:created xsi:type="dcterms:W3CDTF">2023-11-13T06:39:49Z</dcterms:created>
  <dcterms:modified xsi:type="dcterms:W3CDTF">2025-09-04T20:05:35Z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2023-11-13T00:00:00Z</vt:filetime>
  </property>
</Properties>
</file>